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5" autoAdjust="0"/>
    <p:restoredTop sz="94704" autoAdjust="0"/>
  </p:normalViewPr>
  <p:slideViewPr>
    <p:cSldViewPr>
      <p:cViewPr>
        <p:scale>
          <a:sx n="50" d="100"/>
          <a:sy n="50" d="100"/>
        </p:scale>
        <p:origin x="294" y="1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 smtClean="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 smtClean="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 smtClean="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 smtClean="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2.w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3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6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7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8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69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7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6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71.w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2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3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5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7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9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1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9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9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9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9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9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9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 smtClean="0">
                <a:latin typeface="Tahoma" charset="0"/>
              </a:rPr>
              <a:t>Test Taking</a:t>
            </a:r>
            <a:endParaRPr lang="en-US" altLang="en-US" dirty="0">
              <a:latin typeface="Tahoma" charset="0"/>
            </a:endParaRP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 dirty="0" smtClean="0"/>
              <a:t>Chapter 9 </a:t>
            </a:r>
            <a:endParaRPr lang="uk-UA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 smtClean="0"/>
              <a:t>Flash 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 smtClean="0"/>
              <a:t>They are a great way to use distributed practice which is learning a little at a time.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Ready for the “Guess”  test?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9" name="Clip" r:id="rId3" imgW="3709988" imgH="2963863" progId="MS_ClipArt_Gallery.2">
                  <p:embed/>
                </p:oleObj>
              </mc:Choice>
              <mc:Fallback>
                <p:oleObj name="Clip" r:id="rId3" imgW="3709988" imgH="2963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Read through both lists to discover patterns and relationships.  </a:t>
            </a:r>
          </a:p>
          <a:p>
            <a:pPr>
              <a:defRPr/>
            </a:pPr>
            <a:r>
              <a:rPr lang="en-US" dirty="0" smtClean="0"/>
              <a:t>Count the items on each list.  Are they equal?</a:t>
            </a:r>
          </a:p>
          <a:p>
            <a:pPr>
              <a:defRPr/>
            </a:pPr>
            <a:r>
              <a:rPr lang="en-US" dirty="0" smtClean="0"/>
              <a:t>First match the items you know for certain</a:t>
            </a:r>
          </a:p>
          <a:p>
            <a:pPr>
              <a:defRPr/>
            </a:pPr>
            <a:r>
              <a:rPr lang="en-US" dirty="0" smtClean="0"/>
              <a:t>Guess at the end, if you need to.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Review facts such as definitions, names, places and dates</a:t>
            </a:r>
          </a:p>
          <a:p>
            <a:pPr>
              <a:defRPr/>
            </a:pPr>
            <a:r>
              <a:rPr lang="en-US" dirty="0" smtClean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Essay Exams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Manage your time so that you complete all the questions needed.</a:t>
            </a:r>
          </a:p>
          <a:p>
            <a:pPr>
              <a:defRPr/>
            </a:pPr>
            <a:r>
              <a:rPr lang="en-US" dirty="0" smtClean="0"/>
              <a:t>Read the directions.</a:t>
            </a:r>
          </a:p>
          <a:p>
            <a:pPr>
              <a:defRPr/>
            </a:pPr>
            <a:r>
              <a:rPr lang="en-US" dirty="0" smtClean="0"/>
              <a:t>Make sure you understand the question.</a:t>
            </a:r>
          </a:p>
          <a:p>
            <a:pPr>
              <a:defRPr/>
            </a:pPr>
            <a:r>
              <a:rPr lang="en-US" dirty="0" smtClean="0"/>
              <a:t>Jot down memory aids.</a:t>
            </a:r>
          </a:p>
          <a:p>
            <a:pPr>
              <a:defRPr/>
            </a:pPr>
            <a:r>
              <a:rPr lang="en-US" dirty="0" smtClean="0"/>
              <a:t>Use good writing, grammar and spelling.</a:t>
            </a:r>
          </a:p>
          <a:p>
            <a:pPr>
              <a:defRPr/>
            </a:pPr>
            <a:r>
              <a:rPr lang="en-US" dirty="0" smtClean="0"/>
              <a:t>Write neatly!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Never leave a question blank.  Write down what you know.  You may get partial credit.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 smtClean="0"/>
              <a:t>Words to watch for in essay questions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 smtClean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smtClean="0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Summary Sheets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492896"/>
            <a:ext cx="2895600" cy="3742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3" name="Clip" r:id="rId3" imgW="2792327" imgH="901722" progId="MS_ClipArt_Gallery.2">
                  <p:embed/>
                </p:oleObj>
              </mc:Choice>
              <mc:Fallback>
                <p:oleObj name="Clip" r:id="rId3" imgW="2792327" imgH="901722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Let’s Warm Up for the Essay:</a:t>
            </a:r>
            <a:br>
              <a:rPr lang="en-US" smtClean="0"/>
            </a:br>
            <a:r>
              <a:rPr lang="en-US" smtClean="0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Intellectually</a:t>
            </a:r>
          </a:p>
          <a:p>
            <a:pPr>
              <a:defRPr/>
            </a:pPr>
            <a:r>
              <a:rPr lang="en-US" smtClean="0"/>
              <a:t>Emotionally</a:t>
            </a:r>
          </a:p>
          <a:p>
            <a:pPr>
              <a:defRPr/>
            </a:pPr>
            <a:r>
              <a:rPr lang="en-US" smtClean="0"/>
              <a:t>Physically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Exercise:</a:t>
            </a:r>
            <a:br>
              <a:rPr lang="en-US" smtClean="0"/>
            </a:br>
            <a:r>
              <a:rPr lang="en-US" smtClean="0"/>
              <a:t>Practice with Short Essays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 smtClean="0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 smtClean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 smtClean="0"/>
              <a:t>Do not make stray marks on the answer sheet</a:t>
            </a:r>
          </a:p>
        </p:txBody>
      </p:sp>
      <p:graphicFrame>
        <p:nvGraphicFramePr>
          <p:cNvPr id="1146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68974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7" name="Clip" r:id="rId4" imgW="1565453" imgH="1493215" progId="MS_ClipArt_Gallery.2">
                  <p:embed/>
                </p:oleObj>
              </mc:Choice>
              <mc:Fallback>
                <p:oleObj name="Clip" r:id="rId4" imgW="1565453" imgH="149321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 smtClean="0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 smtClean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 smtClean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 smtClean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435386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41" name="Clip" r:id="rId4" imgW="2218648" imgH="1345452" progId="MS_ClipArt_Gallery.2">
                  <p:embed/>
                </p:oleObj>
              </mc:Choice>
              <mc:Fallback>
                <p:oleObj name="Clip" r:id="rId4" imgW="2218648" imgH="1345452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Check your work.</a:t>
            </a:r>
          </a:p>
          <a:p>
            <a:pPr>
              <a:defRPr/>
            </a:pPr>
            <a:r>
              <a:rPr lang="en-US" dirty="0" smtClean="0"/>
              <a:t>Do the first step again.</a:t>
            </a:r>
          </a:p>
          <a:p>
            <a:pPr>
              <a:defRPr/>
            </a:pPr>
            <a:r>
              <a:rPr lang="en-US" dirty="0" smtClean="0"/>
              <a:t>Estimate your answer.</a:t>
            </a:r>
          </a:p>
          <a:p>
            <a:pPr>
              <a:defRPr/>
            </a:pPr>
            <a:r>
              <a:rPr lang="en-US" dirty="0" smtClean="0"/>
              <a:t>Is the solution logical and does it make sense?</a:t>
            </a:r>
          </a:p>
          <a:p>
            <a:pPr>
              <a:defRPr/>
            </a:pPr>
            <a:r>
              <a:rPr lang="en-US" dirty="0" smtClean="0"/>
              <a:t>Check for careless errors.</a:t>
            </a:r>
          </a:p>
          <a:p>
            <a:pPr>
              <a:defRPr/>
            </a:pPr>
            <a:r>
              <a:rPr lang="en-US" dirty="0" smtClean="0"/>
              <a:t>Get enough sleep.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Use them as feedback for future study</a:t>
            </a:r>
          </a:p>
          <a:p>
            <a:pPr lvl="1">
              <a:defRPr/>
            </a:pPr>
            <a:r>
              <a:rPr lang="en-US" dirty="0" smtClean="0"/>
              <a:t>Do you need to improve your study techniques?</a:t>
            </a:r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Keys To Success:</a:t>
            </a:r>
            <a:br>
              <a:rPr lang="en-US" smtClean="0"/>
            </a:br>
            <a:r>
              <a:rPr lang="en-US" smtClean="0"/>
              <a:t>Be Prepared</a:t>
            </a: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286171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65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Begins with a vision of the future</a:t>
            </a:r>
          </a:p>
          <a:p>
            <a:pPr>
              <a:defRPr/>
            </a:pPr>
            <a:r>
              <a:rPr lang="en-US" smtClean="0"/>
              <a:t>Becomes reality through hard work and preparation</a:t>
            </a:r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89" name="Clip" r:id="rId3" imgW="1252396" imgH="1223727" progId="MS_ClipArt_Gallery.2">
                  <p:embed/>
                </p:oleObj>
              </mc:Choice>
              <mc:Fallback>
                <p:oleObj name="Clip" r:id="rId3" imgW="1252396" imgH="122372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I’m a great believer in luck,</a:t>
            </a:r>
            <a:br>
              <a:rPr lang="en-US" smtClean="0"/>
            </a:br>
            <a:r>
              <a:rPr lang="en-US" smtClean="0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3" name="Clip" r:id="rId3" imgW="4579545" imgH="6633172" progId="MS_ClipArt_Gallery.2">
                  <p:embed/>
                </p:oleObj>
              </mc:Choice>
              <mc:Fallback>
                <p:oleObj name="Clip" r:id="rId3" imgW="4579545" imgH="663317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Remember, </a:t>
            </a:r>
            <a:br>
              <a:rPr lang="en-US" smtClean="0"/>
            </a:br>
            <a:r>
              <a:rPr lang="en-US" smtClean="0"/>
              <a:t>good test preparation begins </a:t>
            </a:r>
            <a:br>
              <a:rPr lang="en-US" smtClean="0"/>
            </a:br>
            <a:r>
              <a:rPr lang="en-US" smtClean="0"/>
              <a:t>the first day of class.</a:t>
            </a:r>
          </a:p>
        </p:txBody>
      </p:sp>
      <p:graphicFrame>
        <p:nvGraphicFramePr>
          <p:cNvPr id="121859" name="Object 0"/>
          <p:cNvGraphicFramePr>
            <a:graphicFrameLocks noChangeAspect="1"/>
          </p:cNvGraphicFramePr>
          <p:nvPr/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7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Tests</a:t>
            </a:r>
          </a:p>
          <a:p>
            <a:pPr>
              <a:defRPr/>
            </a:pPr>
            <a:r>
              <a:rPr lang="en-US" dirty="0" smtClean="0"/>
              <a:t>Making a business plan</a:t>
            </a:r>
          </a:p>
          <a:p>
            <a:pPr>
              <a:defRPr/>
            </a:pPr>
            <a:r>
              <a:rPr lang="en-US" dirty="0" smtClean="0"/>
              <a:t>Going on vacation</a:t>
            </a:r>
          </a:p>
          <a:p>
            <a:pPr>
              <a:defRPr/>
            </a:pPr>
            <a:r>
              <a:rPr lang="en-US" dirty="0" smtClean="0"/>
              <a:t>Having a wedding</a:t>
            </a:r>
          </a:p>
          <a:p>
            <a:pPr>
              <a:defRPr/>
            </a:pPr>
            <a:r>
              <a:rPr lang="en-US" dirty="0" smtClean="0"/>
              <a:t>Building a house</a:t>
            </a:r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61" name="Clip" r:id="rId3" imgW="1877263" imgH="1286561" progId="MS_ClipArt_Gallery.2">
                  <p:embed/>
                </p:oleObj>
              </mc:Choice>
              <mc:Fallback>
                <p:oleObj name="Clip" r:id="rId3" imgW="1877263" imgH="128656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Exercises:</a:t>
            </a:r>
            <a:br>
              <a:rPr lang="en-US" smtClean="0"/>
            </a:br>
            <a:r>
              <a:rPr lang="en-US" smtClean="0"/>
              <a:t>Test Taking Checklist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Analyze Your Test Taking Skills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Groups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752600"/>
            <a:ext cx="60706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Immediate</a:t>
            </a:r>
            <a:r>
              <a:rPr lang="en-US" dirty="0" smtClean="0"/>
              <a:t> Review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Intermediate</a:t>
            </a:r>
            <a:r>
              <a:rPr lang="en-US" dirty="0" smtClean="0"/>
              <a:t> Review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Final</a:t>
            </a:r>
            <a:r>
              <a:rPr lang="en-US" dirty="0" smtClean="0"/>
              <a:t> Review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How to Predict the Test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does it cover?</a:t>
            </a:r>
          </a:p>
          <a:p>
            <a:pPr>
              <a:defRPr/>
            </a:pPr>
            <a:r>
              <a:rPr lang="en-US" dirty="0" smtClean="0"/>
              <a:t>What types of questions?</a:t>
            </a:r>
          </a:p>
          <a:p>
            <a:pPr lvl="1">
              <a:defRPr/>
            </a:pPr>
            <a:r>
              <a:rPr lang="en-US" dirty="0" smtClean="0"/>
              <a:t>True-false</a:t>
            </a:r>
          </a:p>
          <a:p>
            <a:pPr lvl="1">
              <a:defRPr/>
            </a:pPr>
            <a:r>
              <a:rPr lang="en-US" dirty="0" smtClean="0"/>
              <a:t>Multiple choice</a:t>
            </a:r>
          </a:p>
          <a:p>
            <a:pPr lvl="1">
              <a:defRPr/>
            </a:pPr>
            <a:r>
              <a:rPr lang="en-US" dirty="0" smtClean="0"/>
              <a:t>Essay</a:t>
            </a:r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1" name="Clip" r:id="rId3" imgW="1039548" imgH="642181" progId="MS_ClipArt_Gallery.2">
                  <p:embed/>
                </p:oleObj>
              </mc:Choice>
              <mc:Fallback>
                <p:oleObj name="Clip" r:id="rId3" imgW="1039548" imgH="64218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Turn bold headings into questions.  </a:t>
            </a:r>
          </a:p>
          <a:p>
            <a:pPr>
              <a:defRPr/>
            </a:pPr>
            <a:r>
              <a:rPr lang="en-US" dirty="0" smtClean="0"/>
              <a:t>Practice answering the questions.</a:t>
            </a:r>
          </a:p>
          <a:p>
            <a:pPr>
              <a:defRPr/>
            </a:pPr>
            <a:r>
              <a:rPr lang="en-US" dirty="0" smtClean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Use the first test as a guide on what to study on the next test.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Avoid Cramming!</a:t>
            </a:r>
          </a:p>
        </p:txBody>
      </p:sp>
      <p:pic>
        <p:nvPicPr>
          <p:cNvPr id="245762" name="Picture 2" descr="http://gainesvillescene.com/wp-content/uploads/2015/02/Opinions_StudyingStress_blogspot.com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 smtClean="0"/>
              <a:t>When it comes to test taking, I have trouble with . . . 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4" descr="Image result for test anxi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60" y="2132856"/>
            <a:ext cx="3505200" cy="441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 anxiety</a:t>
            </a:r>
          </a:p>
          <a:p>
            <a:pPr>
              <a:defRPr/>
            </a:pPr>
            <a:r>
              <a:rPr lang="en-US" dirty="0" smtClean="0"/>
              <a:t>Poor use of mental ability</a:t>
            </a:r>
          </a:p>
          <a:p>
            <a:pPr>
              <a:defRPr/>
            </a:pPr>
            <a:r>
              <a:rPr lang="en-US" dirty="0" smtClean="0"/>
              <a:t>Performance suffers</a:t>
            </a:r>
          </a:p>
          <a:p>
            <a:pPr>
              <a:defRPr/>
            </a:pPr>
            <a:r>
              <a:rPr lang="en-US" dirty="0" smtClean="0"/>
              <a:t>You learn to dislike education</a:t>
            </a:r>
          </a:p>
          <a:p>
            <a:pPr>
              <a:defRPr/>
            </a:pPr>
            <a:r>
              <a:rPr lang="en-US" dirty="0" smtClean="0"/>
              <a:t>It is not fun</a:t>
            </a:r>
          </a:p>
          <a:p>
            <a:pPr>
              <a:defRPr/>
            </a:pPr>
            <a:r>
              <a:rPr lang="en-US" dirty="0" smtClean="0"/>
              <a:t>Within a week, you forget 75% of the material </a:t>
            </a:r>
          </a:p>
          <a:p>
            <a:pPr>
              <a:defRPr/>
            </a:pPr>
            <a:r>
              <a:rPr lang="en-US" dirty="0" smtClean="0"/>
              <a:t>It requires much effort and results in little benefit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Emergency Procedures</a:t>
            </a:r>
            <a:br>
              <a:rPr lang="en-US" dirty="0" smtClean="0"/>
            </a:br>
            <a:r>
              <a:rPr lang="en-US" dirty="0" smtClean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 selective.</a:t>
            </a:r>
          </a:p>
          <a:p>
            <a:pPr>
              <a:defRPr/>
            </a:pPr>
            <a:r>
              <a:rPr lang="en-US" dirty="0" smtClean="0"/>
              <a:t>Review and recite lecture notes first.</a:t>
            </a:r>
          </a:p>
          <a:p>
            <a:pPr>
              <a:defRPr/>
            </a:pPr>
            <a:r>
              <a:rPr lang="en-US" dirty="0" smtClean="0"/>
              <a:t>Skim and search each chapter.</a:t>
            </a:r>
          </a:p>
          <a:p>
            <a:pPr>
              <a:defRPr/>
            </a:pPr>
            <a:r>
              <a:rPr lang="en-US" dirty="0" smtClean="0"/>
              <a:t>Prepare summary sheets with key points.</a:t>
            </a:r>
          </a:p>
          <a:p>
            <a:pPr>
              <a:defRPr/>
            </a:pPr>
            <a:r>
              <a:rPr lang="en-US" dirty="0" smtClean="0"/>
              <a:t>Get enough rest.</a:t>
            </a:r>
          </a:p>
          <a:p>
            <a:pPr>
              <a:defRPr/>
            </a:pPr>
            <a:r>
              <a:rPr lang="en-US" dirty="0" smtClean="0"/>
              <a:t>Hope for the best.</a:t>
            </a:r>
          </a:p>
          <a:p>
            <a:pPr>
              <a:defRPr/>
            </a:pPr>
            <a:r>
              <a:rPr lang="en-US" dirty="0" smtClean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Start with 7 sheets of paper.</a:t>
            </a:r>
          </a:p>
          <a:p>
            <a:pPr>
              <a:defRPr/>
            </a:pPr>
            <a:r>
              <a:rPr lang="en-US" dirty="0" smtClean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 smtClean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 smtClean="0"/>
              <a:t>Review and recite from the 7 sheets. </a:t>
            </a:r>
          </a:p>
        </p:txBody>
      </p:sp>
      <p:pic>
        <p:nvPicPr>
          <p:cNvPr id="4" name="Picture 6" descr="http://cdn-0.freeclipartnow.com/d/40064-1/251x350xgold-number-7.jpg.pagespeed.ic.k1KKzIeTCj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Dealing With Test Anxiety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Some anxiety is a good thing.  It motivates you to study.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Be Successful by:</a:t>
            </a:r>
          </a:p>
          <a:p>
            <a:pPr lvl="1">
              <a:defRPr/>
            </a:pPr>
            <a:r>
              <a:rPr lang="en-US" smtClean="0"/>
              <a:t>Practicing relaxation techniques</a:t>
            </a:r>
          </a:p>
          <a:p>
            <a:pPr lvl="1">
              <a:defRPr/>
            </a:pPr>
            <a:r>
              <a:rPr lang="en-US" smtClean="0"/>
              <a:t>Being well-prepared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Relaxation Techniques</a:t>
            </a:r>
          </a:p>
        </p:txBody>
      </p:sp>
      <p:pic>
        <p:nvPicPr>
          <p:cNvPr id="246786" name="Picture 2" descr="http://cdn.tinybuddha.com/wp-content/uploads/2011/01/Relaxing-on-the-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Exercise helps you to feel relaxed and energized</a:t>
            </a:r>
          </a:p>
        </p:txBody>
      </p:sp>
      <p:pic>
        <p:nvPicPr>
          <p:cNvPr id="247810" name="Picture 2" descr="http://divinehealthsolutionsintl.com/wp-content/uploads/2014/04/6094221_s-FAMILY-RIDING-BICYCLES-For-Physical-Exerc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Lack of sleep interferes with memory</a:t>
            </a:r>
          </a:p>
          <a:p>
            <a:pPr>
              <a:defRPr/>
            </a:pPr>
            <a:r>
              <a:rPr lang="en-US" dirty="0" smtClean="0"/>
              <a:t>It may also make you tired and irritable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Focus on your breathing to get your mind off the test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 descr="http://www.openresearchnetwork.org/wp-content/uploads/2014/09/Breathing-Exerc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Strategies for Test Preparation</a:t>
            </a:r>
            <a:endParaRPr lang="en-US" dirty="0" smtClean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83216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7" name="Clip" r:id="rId3" imgW="1566367" imgH="1768450" progId="MS_ClipArt_Gallery.2">
                  <p:embed/>
                </p:oleObj>
              </mc:Choice>
              <mc:Fallback>
                <p:oleObj name="Clip" r:id="rId3" imgW="1566367" imgH="176845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While studying, picture yourself in the classroom doing well on the test</a:t>
            </a:r>
          </a:p>
        </p:txBody>
      </p:sp>
      <p:pic>
        <p:nvPicPr>
          <p:cNvPr id="204822" name="Picture 22" descr="http://www.moltomusic.com/wp-content/upload/visual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 can’t fight it.</a:t>
            </a:r>
          </a:p>
          <a:p>
            <a:pPr>
              <a:defRPr/>
            </a:pPr>
            <a:r>
              <a:rPr lang="en-US" dirty="0" smtClean="0"/>
              <a:t>You can’t deny it either.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Acknowledge your anxiety. Then focus on the test.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This will help you relax</a:t>
            </a:r>
          </a:p>
          <a:p>
            <a:pPr>
              <a:defRPr/>
            </a:pPr>
            <a:r>
              <a:rPr lang="en-US" smtClean="0"/>
              <a:t>When you are relaxed, your brain works better.</a:t>
            </a:r>
          </a:p>
          <a:p>
            <a:pPr>
              <a:defRPr/>
            </a:pPr>
            <a:r>
              <a:rPr lang="en-US" smtClean="0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650837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7" name="Clip" r:id="rId3" imgW="1622079" imgH="2095877" progId="MS_ClipArt_Gallery.2">
                  <p:embed/>
                </p:oleObj>
              </mc:Choice>
              <mc:Fallback>
                <p:oleObj name="Clip" r:id="rId3" imgW="1622079" imgH="20958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Daydreaming may </a:t>
            </a:r>
            <a:br>
              <a:rPr lang="en-US" dirty="0" smtClean="0"/>
            </a:br>
            <a:r>
              <a:rPr lang="en-US" dirty="0" smtClean="0"/>
              <a:t>help you to relax and </a:t>
            </a:r>
            <a:br>
              <a:rPr lang="en-US" dirty="0" smtClean="0"/>
            </a:br>
            <a:r>
              <a:rPr lang="en-US" dirty="0" smtClean="0"/>
              <a:t>come back to the test </a:t>
            </a:r>
            <a:br>
              <a:rPr lang="en-US" dirty="0" smtClean="0"/>
            </a:br>
            <a:r>
              <a:rPr lang="en-US" dirty="0" smtClean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It is just a grade.</a:t>
            </a:r>
          </a:p>
          <a:p>
            <a:pPr>
              <a:defRPr/>
            </a:pPr>
            <a:r>
              <a:rPr lang="en-US" dirty="0" smtClean="0"/>
              <a:t>It is not the end of the world.</a:t>
            </a:r>
          </a:p>
          <a:p>
            <a:pPr>
              <a:defRPr/>
            </a:pPr>
            <a:r>
              <a:rPr lang="en-US" dirty="0" smtClean="0"/>
              <a:t>It does not define who you are.  </a:t>
            </a:r>
          </a:p>
          <a:p>
            <a:pPr>
              <a:defRPr/>
            </a:pPr>
            <a:r>
              <a:rPr lang="en-US" dirty="0" smtClean="0"/>
              <a:t>Think about how you can improve your performance next 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 smtClean="0"/>
              <a:t>Notice your mental pictures about the subject you are studying.</a:t>
            </a:r>
          </a:p>
          <a:p>
            <a:pPr>
              <a:defRPr/>
            </a:pPr>
            <a:r>
              <a:rPr lang="en-US" dirty="0" smtClean="0"/>
              <a:t>Make a new mental picture of success if necessary.  </a:t>
            </a:r>
          </a:p>
          <a:p>
            <a:pPr>
              <a:defRPr/>
            </a:pPr>
            <a:r>
              <a:rPr lang="en-US" dirty="0" smtClean="0"/>
              <a:t>The future can be different.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Does anyone have math anxiety?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Start at your skill level.</a:t>
            </a:r>
          </a:p>
          <a:p>
            <a:pPr>
              <a:defRPr/>
            </a:pPr>
            <a:r>
              <a:rPr lang="en-US" dirty="0" smtClean="0"/>
              <a:t>You may need to review if you have been out of school for awhile.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has not worked well in the past?</a:t>
            </a:r>
          </a:p>
          <a:p>
            <a:pPr>
              <a:defRPr/>
            </a:pPr>
            <a:r>
              <a:rPr lang="en-US" dirty="0" smtClean="0"/>
              <a:t>Think about it.</a:t>
            </a:r>
          </a:p>
          <a:p>
            <a:pPr>
              <a:defRPr/>
            </a:pPr>
            <a:r>
              <a:rPr lang="en-US" dirty="0" smtClean="0"/>
              <a:t>Share your ideas with the person next to you.</a:t>
            </a:r>
          </a:p>
          <a:p>
            <a:pPr>
              <a:defRPr/>
            </a:pPr>
            <a:r>
              <a:rPr lang="en-US" dirty="0" smtClean="0"/>
              <a:t>Share with the class some of these ideas.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 need math to graduate.</a:t>
            </a:r>
          </a:p>
          <a:p>
            <a:pPr>
              <a:defRPr/>
            </a:pPr>
            <a:r>
              <a:rPr lang="en-US" dirty="0" smtClean="0"/>
              <a:t>You need math to transfer.</a:t>
            </a:r>
          </a:p>
          <a:p>
            <a:pPr>
              <a:defRPr/>
            </a:pPr>
            <a:r>
              <a:rPr lang="en-US" dirty="0" smtClean="0"/>
              <a:t>You may need several math courses.</a:t>
            </a:r>
          </a:p>
          <a:p>
            <a:pPr>
              <a:defRPr/>
            </a:pPr>
            <a:r>
              <a:rPr lang="en-US" dirty="0" smtClean="0"/>
              <a:t>Many good paying jobs require math.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4655909"/>
            <a:ext cx="1872208" cy="2016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Think Positively About Your Ability to Succeed in Math</a:t>
            </a:r>
          </a:p>
        </p:txBody>
      </p:sp>
      <p:pic>
        <p:nvPicPr>
          <p:cNvPr id="211992" name="Picture 24" descr="http://homeschoolingalmanac.com/wp-content/uploads/2015/10/dreamstime_2526020-e1445378451917-287x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98" y="2492896"/>
            <a:ext cx="337814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941168"/>
            <a:ext cx="1664493" cy="1664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Get tutoring if you get stuck.  </a:t>
            </a:r>
          </a:p>
          <a:p>
            <a:pPr>
              <a:defRPr/>
            </a:pPr>
            <a:r>
              <a:rPr lang="en-US" smtClean="0"/>
              <a:t>Don’t wait!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3" y="3356992"/>
            <a:ext cx="4248150" cy="244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 smtClean="0"/>
              <a:t>Put in the Required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 smtClean="0"/>
              <a:t>Being well-prepared reduces anxiety.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It is difficult or impossible to catch up if you miss your math classes.</a:t>
            </a:r>
          </a:p>
        </p:txBody>
      </p:sp>
      <p:pic>
        <p:nvPicPr>
          <p:cNvPr id="214040" name="Picture 24" descr="https://s3.amazonaws.com/the74million/media-gallery/images/1436654823_3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Practice until you feel confident.</a:t>
            </a:r>
          </a:p>
          <a:p>
            <a:pPr>
              <a:defRPr/>
            </a:pPr>
            <a:r>
              <a:rPr lang="en-US" dirty="0" smtClean="0"/>
              <a:t>You cannot cram for a math test.</a:t>
            </a:r>
          </a:p>
        </p:txBody>
      </p:sp>
      <p:pic>
        <p:nvPicPr>
          <p:cNvPr id="215064" name="Picture 24" descr="http://business.nmsu.edu/wordpress/wp-content/uploads/2012/10/MathSuccessCtr-Jim_Armendariz_1351636268-30oct2012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Other students can help you to understand. </a:t>
            </a:r>
          </a:p>
          <a:p>
            <a:pPr>
              <a:defRPr/>
            </a:pPr>
            <a:r>
              <a:rPr lang="en-US" dirty="0" smtClean="0"/>
              <a:t>You can help others and increase your skill.</a:t>
            </a:r>
          </a:p>
          <a:p>
            <a:pPr>
              <a:defRPr/>
            </a:pPr>
            <a:r>
              <a:rPr lang="en-US" dirty="0" smtClean="0"/>
              <a:t>The study group can become a support group as well. </a:t>
            </a:r>
          </a:p>
        </p:txBody>
      </p:sp>
      <p:pic>
        <p:nvPicPr>
          <p:cNvPr id="249858" name="Picture 2" descr="http://yourfuturein.it/wp-content/uploads/2013/11/Study-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779616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58" name="Clip" r:id="rId3" imgW="1831818" imgH="1754863" progId="MS_ClipArt_Gallery.2">
                  <p:embed/>
                </p:oleObj>
              </mc:Choice>
              <mc:Fallback>
                <p:oleObj name="Clip" r:id="rId3" imgW="1831818" imgH="1754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12729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59"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908784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60"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626789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61" name="Clip" r:id="rId7" imgW="1831818" imgH="1754863" progId="MS_ClipArt_Gallery.2">
                  <p:embed/>
                </p:oleObj>
              </mc:Choice>
              <mc:Fallback>
                <p:oleObj name="Clip" r:id="rId7" imgW="1831818" imgH="1754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 Rules for Success on Any Exam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13" name="Clip" r:id="rId3" imgW="1753819" imgH="1826971" progId="MS_ClipArt_Gallery.2">
                  <p:embed/>
                </p:oleObj>
              </mc:Choice>
              <mc:Fallback>
                <p:oleObj name="Clip" r:id="rId3" imgW="1753819" imgH="18269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Wake Up On </a:t>
            </a:r>
            <a:r>
              <a:rPr lang="en-US" dirty="0" smtClean="0"/>
              <a:t>Time or Early</a:t>
            </a:r>
            <a:endParaRPr lang="en-US" dirty="0" smtClean="0"/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Preparation for exams begins the first day of class.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41246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1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Eat a Light, Nutritious Breakfast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Scantrons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Pencil, pen</a:t>
            </a:r>
          </a:p>
          <a:p>
            <a:pPr>
              <a:defRPr/>
            </a:pPr>
            <a:r>
              <a:rPr lang="en-US" dirty="0" smtClean="0"/>
              <a:t>Paper</a:t>
            </a:r>
          </a:p>
          <a:p>
            <a:pPr>
              <a:defRPr/>
            </a:pPr>
            <a:r>
              <a:rPr lang="en-US" dirty="0" smtClean="0"/>
              <a:t>Calculator</a:t>
            </a:r>
          </a:p>
        </p:txBody>
      </p:sp>
      <p:pic>
        <p:nvPicPr>
          <p:cNvPr id="5" name="Picture 16" descr="http://bmchsdenl.weebly.com/uploads/3/1/8/8/31883005/_340273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Arrive Early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Read the Directions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5" name="Clip" r:id="rId3" imgW="1595628" imgH="1607515" progId="MS_ClipArt_Gallery.2">
                  <p:embed/>
                </p:oleObj>
              </mc:Choice>
              <mc:Fallback>
                <p:oleObj name="Clip" r:id="rId3" imgW="1595628" imgH="160751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Survey the Test Before You Start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Plan Your Time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117725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33" name="Clip" r:id="rId3" imgW="1754734" imgH="1709014" progId="MS_ClipArt_Gallery.2">
                  <p:embed/>
                </p:oleObj>
              </mc:Choice>
              <mc:Fallback>
                <p:oleObj name="Clip" r:id="rId3" imgW="1754734" imgH="17090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This helps you to relax.</a:t>
            </a:r>
          </a:p>
          <a:p>
            <a:pPr>
              <a:defRPr/>
            </a:pPr>
            <a:r>
              <a:rPr lang="en-US" dirty="0" smtClean="0"/>
              <a:t>It builds your self-confidence too. 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694777"/>
              </p:ext>
            </p:extLst>
          </p:nvPr>
        </p:nvGraphicFramePr>
        <p:xfrm>
          <a:off x="5148064" y="3555082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8" name="Clip" r:id="rId3" imgW="2861158" imgH="2709367" progId="MS_ClipArt_Gallery.2">
                  <p:embed/>
                </p:oleObj>
              </mc:Choice>
              <mc:Fallback>
                <p:oleObj name="Clip" r:id="rId3" imgW="2861158" imgH="270936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555082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 Careful Not to Give Any </a:t>
            </a:r>
            <a:br>
              <a:rPr lang="en-US" dirty="0" smtClean="0"/>
            </a:br>
            <a:r>
              <a:rPr lang="en-US" dirty="0" smtClean="0"/>
              <a:t>Impression You are Cheating</a:t>
            </a:r>
          </a:p>
        </p:txBody>
      </p:sp>
      <p:pic>
        <p:nvPicPr>
          <p:cNvPr id="224283" name="Picture 27" descr="http://www.facultyfocus.com/wp-content/uploads/images/why-students-c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Attend class</a:t>
            </a:r>
          </a:p>
          <a:p>
            <a:pPr>
              <a:defRPr/>
            </a:pPr>
            <a:r>
              <a:rPr lang="en-US" dirty="0" smtClean="0"/>
              <a:t>Read the chapters.  Use SQ4R.</a:t>
            </a:r>
          </a:p>
          <a:p>
            <a:pPr>
              <a:defRPr/>
            </a:pPr>
            <a:r>
              <a:rPr lang="en-US" dirty="0" smtClean="0"/>
              <a:t>Take notes and review them</a:t>
            </a:r>
          </a:p>
          <a:p>
            <a:pPr>
              <a:defRPr/>
            </a:pPr>
            <a:r>
              <a:rPr lang="en-US" dirty="0" smtClean="0"/>
              <a:t>Review periodically.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Group Exercise: </a:t>
            </a:r>
            <a:br>
              <a:rPr lang="en-US" dirty="0" smtClean="0"/>
            </a:br>
            <a:r>
              <a:rPr lang="en-US" dirty="0" smtClean="0"/>
              <a:t>Using a Study Group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/>
              <a:t>Part II</a:t>
            </a:r>
          </a:p>
          <a:p>
            <a:pPr>
              <a:defRPr/>
            </a:pPr>
            <a:r>
              <a:rPr lang="en-US" sz="3600" b="1" dirty="0" smtClean="0"/>
              <a:t>Meet the Decoy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164234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5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 smtClean="0"/>
              <a:t>Study the key ideas </a:t>
            </a:r>
          </a:p>
          <a:p>
            <a:pPr lvl="1">
              <a:defRPr/>
            </a:pPr>
            <a:r>
              <a:rPr lang="en-US" smtClean="0"/>
              <a:t>Textbook</a:t>
            </a:r>
          </a:p>
          <a:p>
            <a:pPr lvl="1">
              <a:defRPr/>
            </a:pPr>
            <a:r>
              <a:rPr lang="en-US" smtClean="0"/>
              <a:t>Lecture notes</a:t>
            </a:r>
          </a:p>
          <a:p>
            <a:pPr lvl="1">
              <a:defRPr/>
            </a:pPr>
            <a:r>
              <a:rPr lang="en-US" smtClean="0"/>
              <a:t>Class handouts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How To Take True-False Tests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Schedule reading and review time.</a:t>
            </a:r>
          </a:p>
          <a:p>
            <a:pPr>
              <a:defRPr/>
            </a:pPr>
            <a:r>
              <a:rPr lang="en-US" dirty="0" smtClean="0"/>
              <a:t>Break it into small parts.</a:t>
            </a:r>
          </a:p>
          <a:p>
            <a:pPr>
              <a:defRPr/>
            </a:pPr>
            <a:r>
              <a:rPr lang="en-US" dirty="0" smtClean="0"/>
              <a:t>Use distributed practice.</a:t>
            </a:r>
          </a:p>
          <a:p>
            <a:pPr>
              <a:defRPr/>
            </a:pPr>
            <a:r>
              <a:rPr lang="en-US" dirty="0" smtClean="0"/>
              <a:t>Get started.  Avoid procrastination.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26275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5" name="Clip" r:id="rId3" imgW="2875984" imgH="3464459" progId="MS_ClipArt_Gallery.2">
                  <p:embed/>
                </p:oleObj>
              </mc:Choice>
              <mc:Fallback>
                <p:oleObj name="Clip" r:id="rId3" imgW="2875984" imgH="34644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 smtClean="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 smtClean="0">
                <a:solidFill>
                  <a:schemeClr val="tx1"/>
                </a:solidFill>
                <a:effectLst/>
              </a:rPr>
            </a:br>
            <a:r>
              <a:rPr lang="en-US" altLang="en-US" sz="3600" smtClean="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 smtClean="0">
                <a:solidFill>
                  <a:schemeClr val="tx1"/>
                </a:solidFill>
                <a:effectLst/>
              </a:rPr>
            </a:br>
            <a:r>
              <a:rPr lang="en-US" altLang="en-US" sz="3600" smtClean="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 smtClean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 smtClean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1988840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Multiple Choice Question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4942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29" name="Clip" r:id="rId3" imgW="4828032" imgH="4093331" progId="MS_ClipArt_Gallery.2">
                  <p:embed/>
                </p:oleObj>
              </mc:Choice>
              <mc:Fallback>
                <p:oleObj name="Clip" r:id="rId3" imgW="4828032" imgH="409333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does the instructor write a multiple choice question?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Meet the Decoy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53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90600" y="1412776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612061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77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Find a Time and Place </a:t>
            </a:r>
            <a:br>
              <a:rPr lang="en-US" dirty="0" smtClean="0"/>
            </a:br>
            <a:r>
              <a:rPr lang="en-US" dirty="0" smtClean="0"/>
              <a:t>               to Study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5476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9" name="Clip" r:id="rId3" imgW="4671588" imgH="5234412" progId="MS_ClipArt_Gallery.5">
                  <p:embed/>
                </p:oleObj>
              </mc:Choice>
              <mc:Fallback>
                <p:oleObj name="Clip" r:id="rId3" imgW="4671588" imgH="5234412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Where do you study?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smtClean="0"/>
              <a:t>EXAMPLE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</a:t>
            </a:r>
            <a:r>
              <a:rPr lang="en-US" altLang="en-US" sz="3600" dirty="0" smtClean="0">
                <a:latin typeface="Arial" charset="0"/>
              </a:rPr>
              <a:t>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322466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47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294194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48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981209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49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smtClean="0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5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9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54781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9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772882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97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Who wants to be a millionaire?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$4000 Question: How many atoms of hydrogen are in a molecule of water?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A. 1			C. 2</a:t>
            </a:r>
            <a:br>
              <a:rPr lang="en-US" dirty="0" smtClean="0"/>
            </a:br>
            <a:r>
              <a:rPr lang="en-US" dirty="0" smtClean="0"/>
              <a:t>B. 4			D.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$4000 Question: How many atoms of hydrogen are in a molecule of water?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A. 1			C. 2 (correct)</a:t>
            </a:r>
            <a:br>
              <a:rPr lang="en-US" dirty="0" smtClean="0"/>
            </a:br>
            <a:r>
              <a:rPr lang="en-US" dirty="0" smtClean="0"/>
              <a:t>B. 4			D. 6 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782859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08060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1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 Review Tools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07518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67" name="Clip" r:id="rId3" imgW="4579545" imgH="4116309" progId="MS_ClipArt_Gallery.5">
                  <p:embed/>
                </p:oleObj>
              </mc:Choice>
              <mc:Fallback>
                <p:oleObj name="Clip" r:id="rId3" imgW="4579545" imgH="411630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661140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68"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95883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69" name="Clip" r:id="rId6" imgW="4579545" imgH="4116309" progId="MS_ClipArt_Gallery.5">
                  <p:embed/>
                </p:oleObj>
              </mc:Choice>
              <mc:Fallback>
                <p:oleObj name="Clip" r:id="rId6" imgW="4579545" imgH="411630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Who wants to be a millionaire?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$32,000 Question:</a:t>
            </a:r>
            <a:br>
              <a:rPr lang="en-US" smtClean="0"/>
            </a:br>
            <a:r>
              <a:rPr lang="en-US" smtClean="0"/>
              <a:t>What president was known as the Great Communicator?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A. Reagan		C. Johnson</a:t>
            </a:r>
            <a:br>
              <a:rPr lang="en-US" smtClean="0"/>
            </a:br>
            <a:r>
              <a:rPr lang="en-US" smtClean="0"/>
              <a:t>B. Roosevelt	D. Kennedy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Which answers look alike?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Reagan and Roosevelt look alike.  Reagan is the correct answer.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199371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1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77504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2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854510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3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2247</Words>
  <Application>Microsoft Office PowerPoint</Application>
  <PresentationFormat>On-screen Show (4:3)</PresentationFormat>
  <Paragraphs>454</Paragraphs>
  <Slides>122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9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Summary Sheets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PowerPoint Presentation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PowerPoint Presentation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106</cp:revision>
  <dcterms:created xsi:type="dcterms:W3CDTF">2006-06-29T12:15:01Z</dcterms:created>
  <dcterms:modified xsi:type="dcterms:W3CDTF">2015-12-04T19:46:58Z</dcterms:modified>
</cp:coreProperties>
</file>